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TDTD고딕 Bold" charset="1" panose="02000803000000000000"/>
      <p:regular r:id="rId18"/>
    </p:embeddedFont>
    <p:embeddedFont>
      <p:font typeface="TDTD고딕" charset="1" panose="02000603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68790" y="1586375"/>
            <a:ext cx="6559945" cy="1395371"/>
            <a:chOff x="0" y="0"/>
            <a:chExt cx="3821151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21151" cy="812800"/>
            </a:xfrm>
            <a:custGeom>
              <a:avLst/>
              <a:gdLst/>
              <a:ahLst/>
              <a:cxnLst/>
              <a:rect r="r" b="b" t="t" l="l"/>
              <a:pathLst>
                <a:path h="812800" w="3821151">
                  <a:moveTo>
                    <a:pt x="1910576" y="0"/>
                  </a:moveTo>
                  <a:cubicBezTo>
                    <a:pt x="855394" y="0"/>
                    <a:pt x="0" y="181951"/>
                    <a:pt x="0" y="406400"/>
                  </a:cubicBezTo>
                  <a:cubicBezTo>
                    <a:pt x="0" y="630849"/>
                    <a:pt x="855394" y="812800"/>
                    <a:pt x="1910576" y="812800"/>
                  </a:cubicBezTo>
                  <a:cubicBezTo>
                    <a:pt x="2965757" y="812800"/>
                    <a:pt x="3821151" y="630849"/>
                    <a:pt x="3821151" y="406400"/>
                  </a:cubicBezTo>
                  <a:cubicBezTo>
                    <a:pt x="3821151" y="181951"/>
                    <a:pt x="2965757" y="0"/>
                    <a:pt x="191057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B8A6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358233" y="28575"/>
              <a:ext cx="3104685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868790" y="2086647"/>
            <a:ext cx="6559945" cy="1395371"/>
            <a:chOff x="0" y="0"/>
            <a:chExt cx="3821151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21151" cy="812800"/>
            </a:xfrm>
            <a:custGeom>
              <a:avLst/>
              <a:gdLst/>
              <a:ahLst/>
              <a:cxnLst/>
              <a:rect r="r" b="b" t="t" l="l"/>
              <a:pathLst>
                <a:path h="812800" w="3821151">
                  <a:moveTo>
                    <a:pt x="1910576" y="0"/>
                  </a:moveTo>
                  <a:cubicBezTo>
                    <a:pt x="855394" y="0"/>
                    <a:pt x="0" y="181951"/>
                    <a:pt x="0" y="406400"/>
                  </a:cubicBezTo>
                  <a:cubicBezTo>
                    <a:pt x="0" y="630849"/>
                    <a:pt x="855394" y="812800"/>
                    <a:pt x="1910576" y="812800"/>
                  </a:cubicBezTo>
                  <a:cubicBezTo>
                    <a:pt x="2965757" y="812800"/>
                    <a:pt x="3821151" y="630849"/>
                    <a:pt x="3821151" y="406400"/>
                  </a:cubicBezTo>
                  <a:cubicBezTo>
                    <a:pt x="3821151" y="181951"/>
                    <a:pt x="2965757" y="0"/>
                    <a:pt x="191057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358233" y="28575"/>
              <a:ext cx="3104685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793908" y="2193783"/>
            <a:ext cx="67001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기획 발표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22108" y="3604140"/>
            <a:ext cx="12643785" cy="1892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400"/>
              </a:lnSpc>
            </a:pPr>
            <a:r>
              <a:rPr lang="en-US" sz="11000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DanStep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487237" y="8318732"/>
            <a:ext cx="3313526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서울4반 A406</a:t>
            </a:r>
          </a:p>
        </p:txBody>
      </p:sp>
      <p:sp>
        <p:nvSpPr>
          <p:cNvPr name="AutoShape 11" id="11"/>
          <p:cNvSpPr/>
          <p:nvPr/>
        </p:nvSpPr>
        <p:spPr>
          <a:xfrm flipV="true">
            <a:off x="9153525" y="5911597"/>
            <a:ext cx="0" cy="1898369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25362" y="1457090"/>
            <a:ext cx="3017533" cy="1211035"/>
            <a:chOff x="0" y="0"/>
            <a:chExt cx="202525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25253" cy="812800"/>
            </a:xfrm>
            <a:custGeom>
              <a:avLst/>
              <a:gdLst/>
              <a:ahLst/>
              <a:cxnLst/>
              <a:rect r="r" b="b" t="t" l="l"/>
              <a:pathLst>
                <a:path h="812800" w="2025253">
                  <a:moveTo>
                    <a:pt x="1012626" y="0"/>
                  </a:moveTo>
                  <a:cubicBezTo>
                    <a:pt x="453368" y="0"/>
                    <a:pt x="0" y="181951"/>
                    <a:pt x="0" y="406400"/>
                  </a:cubicBezTo>
                  <a:cubicBezTo>
                    <a:pt x="0" y="630849"/>
                    <a:pt x="453368" y="812800"/>
                    <a:pt x="1012626" y="812800"/>
                  </a:cubicBezTo>
                  <a:cubicBezTo>
                    <a:pt x="1571884" y="812800"/>
                    <a:pt x="2025253" y="630849"/>
                    <a:pt x="2025253" y="406400"/>
                  </a:cubicBezTo>
                  <a:cubicBezTo>
                    <a:pt x="2025253" y="181951"/>
                    <a:pt x="1571884" y="0"/>
                    <a:pt x="10126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89867" y="28575"/>
              <a:ext cx="16455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6699279" y="1548490"/>
            <a:ext cx="0" cy="1028235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9872344" y="3470637"/>
            <a:ext cx="7084073" cy="5451979"/>
          </a:xfrm>
          <a:custGeom>
            <a:avLst/>
            <a:gdLst/>
            <a:ahLst/>
            <a:cxnLst/>
            <a:rect r="r" b="b" t="t" l="l"/>
            <a:pathLst>
              <a:path h="5451979" w="7084073">
                <a:moveTo>
                  <a:pt x="0" y="0"/>
                </a:moveTo>
                <a:lnTo>
                  <a:pt x="7084073" y="0"/>
                </a:lnTo>
                <a:lnTo>
                  <a:pt x="7084073" y="5451980"/>
                </a:lnTo>
                <a:lnTo>
                  <a:pt x="0" y="5451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093" t="-13558" r="-59275" b="-25673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92069" y="1221576"/>
            <a:ext cx="1380868" cy="1501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87"/>
              </a:lnSpc>
            </a:pPr>
            <a:r>
              <a:rPr lang="en-US" sz="8705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03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90532" y="1871616"/>
            <a:ext cx="2681628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테스트 결과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63448" y="3810455"/>
            <a:ext cx="7227592" cy="5112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87"/>
              </a:lnSpc>
            </a:pPr>
            <a:r>
              <a:rPr lang="en-US" sz="23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장점 </a:t>
            </a:r>
          </a:p>
          <a:p>
            <a:pPr algn="just" marL="497521" indent="-248761" lvl="1">
              <a:lnSpc>
                <a:spcPts val="3687"/>
              </a:lnSpc>
              <a:buFont typeface="Arial"/>
              <a:buChar char="•"/>
            </a:pPr>
            <a:r>
              <a:rPr lang="en-US" sz="23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flask 서버를 구성하지 않고 react에서 typescript, tensorflow.js를 사용하여 AI 모델 적용이 가능</a:t>
            </a:r>
          </a:p>
          <a:p>
            <a:pPr algn="just" marL="497521" indent="-248761" lvl="1">
              <a:lnSpc>
                <a:spcPts val="3687"/>
              </a:lnSpc>
              <a:buFont typeface="Arial"/>
              <a:buChar char="•"/>
            </a:pPr>
            <a:r>
              <a:rPr lang="en-US" sz="23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자료가 많음.</a:t>
            </a:r>
          </a:p>
          <a:p>
            <a:pPr algn="just">
              <a:lnSpc>
                <a:spcPts val="3687"/>
              </a:lnSpc>
            </a:pPr>
          </a:p>
          <a:p>
            <a:pPr algn="just">
              <a:lnSpc>
                <a:spcPts val="3687"/>
              </a:lnSpc>
            </a:pPr>
            <a:r>
              <a:rPr lang="en-US" sz="23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단점</a:t>
            </a:r>
          </a:p>
          <a:p>
            <a:pPr algn="just" marL="497521" indent="-248761" lvl="1">
              <a:lnSpc>
                <a:spcPts val="3687"/>
              </a:lnSpc>
              <a:buFont typeface="Arial"/>
              <a:buChar char="•"/>
            </a:pPr>
            <a:r>
              <a:rPr lang="en-US" sz="23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사용자 환경에 따라 속도의 차이가 생길 수도 있음.</a:t>
            </a:r>
          </a:p>
          <a:p>
            <a:pPr algn="just">
              <a:lnSpc>
                <a:spcPts val="3687"/>
              </a:lnSpc>
            </a:pPr>
          </a:p>
          <a:p>
            <a:pPr algn="just">
              <a:lnSpc>
                <a:spcPts val="3687"/>
              </a:lnSpc>
            </a:pPr>
            <a:r>
              <a:rPr lang="en-US" sz="23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해결 방안 </a:t>
            </a:r>
          </a:p>
          <a:p>
            <a:pPr algn="just" marL="497521" indent="-248761" lvl="1">
              <a:lnSpc>
                <a:spcPts val="3687"/>
              </a:lnSpc>
              <a:buFont typeface="Arial"/>
              <a:buChar char="•"/>
            </a:pPr>
            <a:r>
              <a:rPr lang="en-US" sz="23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저사양 PC에서 속도 저하가 심하면 flask 서버를 구성하여 서버에서 AI 모델 처리로 해결.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899694" y="1871616"/>
            <a:ext cx="3629321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최종 채택 AI 모델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63448" y="3019992"/>
            <a:ext cx="1781026" cy="523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6"/>
              </a:lnSpc>
              <a:spcBef>
                <a:spcPct val="0"/>
              </a:spcBef>
            </a:pPr>
            <a:r>
              <a:rPr lang="en-US" sz="3004">
                <a:solidFill>
                  <a:srgbClr val="997751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Blazepose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29487" y="0"/>
            <a:ext cx="5592130" cy="10287000"/>
          </a:xfrm>
          <a:custGeom>
            <a:avLst/>
            <a:gdLst/>
            <a:ahLst/>
            <a:cxnLst/>
            <a:rect r="r" b="b" t="t" l="l"/>
            <a:pathLst>
              <a:path h="10287000" w="5592130">
                <a:moveTo>
                  <a:pt x="0" y="0"/>
                </a:moveTo>
                <a:lnTo>
                  <a:pt x="5592130" y="0"/>
                </a:lnTo>
                <a:lnTo>
                  <a:pt x="559213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40" r="0" b="-24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00000">
            <a:off x="2962779" y="-956684"/>
            <a:ext cx="6320426" cy="11812990"/>
          </a:xfrm>
          <a:custGeom>
            <a:avLst/>
            <a:gdLst/>
            <a:ahLst/>
            <a:cxnLst/>
            <a:rect r="r" b="b" t="t" l="l"/>
            <a:pathLst>
              <a:path h="11812990" w="6320426">
                <a:moveTo>
                  <a:pt x="0" y="0"/>
                </a:moveTo>
                <a:lnTo>
                  <a:pt x="6320426" y="0"/>
                </a:lnTo>
                <a:lnTo>
                  <a:pt x="6320426" y="11812990"/>
                </a:lnTo>
                <a:lnTo>
                  <a:pt x="0" y="118129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686" t="0" r="-3404" b="-2368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34147" y="3295666"/>
            <a:ext cx="6559945" cy="1395371"/>
            <a:chOff x="0" y="0"/>
            <a:chExt cx="3821151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21151" cy="812800"/>
            </a:xfrm>
            <a:custGeom>
              <a:avLst/>
              <a:gdLst/>
              <a:ahLst/>
              <a:cxnLst/>
              <a:rect r="r" b="b" t="t" l="l"/>
              <a:pathLst>
                <a:path h="812800" w="3821151">
                  <a:moveTo>
                    <a:pt x="1910576" y="0"/>
                  </a:moveTo>
                  <a:cubicBezTo>
                    <a:pt x="855394" y="0"/>
                    <a:pt x="0" y="181951"/>
                    <a:pt x="0" y="406400"/>
                  </a:cubicBezTo>
                  <a:cubicBezTo>
                    <a:pt x="0" y="630849"/>
                    <a:pt x="855394" y="812800"/>
                    <a:pt x="1910576" y="812800"/>
                  </a:cubicBezTo>
                  <a:cubicBezTo>
                    <a:pt x="2965757" y="812800"/>
                    <a:pt x="3821151" y="630849"/>
                    <a:pt x="3821151" y="406400"/>
                  </a:cubicBezTo>
                  <a:cubicBezTo>
                    <a:pt x="3821151" y="181951"/>
                    <a:pt x="2965757" y="0"/>
                    <a:pt x="191057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B8A6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358233" y="28575"/>
              <a:ext cx="3104685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864027" y="2827508"/>
            <a:ext cx="6559945" cy="1395371"/>
            <a:chOff x="0" y="0"/>
            <a:chExt cx="3821151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21151" cy="812800"/>
            </a:xfrm>
            <a:custGeom>
              <a:avLst/>
              <a:gdLst/>
              <a:ahLst/>
              <a:cxnLst/>
              <a:rect r="r" b="b" t="t" l="l"/>
              <a:pathLst>
                <a:path h="812800" w="3821151">
                  <a:moveTo>
                    <a:pt x="1910576" y="0"/>
                  </a:moveTo>
                  <a:cubicBezTo>
                    <a:pt x="855394" y="0"/>
                    <a:pt x="0" y="181951"/>
                    <a:pt x="0" y="406400"/>
                  </a:cubicBezTo>
                  <a:cubicBezTo>
                    <a:pt x="0" y="630849"/>
                    <a:pt x="855394" y="812800"/>
                    <a:pt x="1910576" y="812800"/>
                  </a:cubicBezTo>
                  <a:cubicBezTo>
                    <a:pt x="2965757" y="812800"/>
                    <a:pt x="3821151" y="630849"/>
                    <a:pt x="3821151" y="406400"/>
                  </a:cubicBezTo>
                  <a:cubicBezTo>
                    <a:pt x="3821151" y="181951"/>
                    <a:pt x="2965757" y="0"/>
                    <a:pt x="191057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358233" y="28575"/>
              <a:ext cx="3104685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793908" y="2945601"/>
            <a:ext cx="670018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감사합니다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22108" y="5032890"/>
            <a:ext cx="12643785" cy="1892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400"/>
              </a:lnSpc>
            </a:pPr>
            <a:r>
              <a:rPr lang="en-US" sz="11000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1367" y="4111856"/>
            <a:ext cx="4729195" cy="1897980"/>
            <a:chOff x="0" y="0"/>
            <a:chExt cx="202525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25253" cy="812800"/>
            </a:xfrm>
            <a:custGeom>
              <a:avLst/>
              <a:gdLst/>
              <a:ahLst/>
              <a:cxnLst/>
              <a:rect r="r" b="b" t="t" l="l"/>
              <a:pathLst>
                <a:path h="812800" w="2025253">
                  <a:moveTo>
                    <a:pt x="1012626" y="0"/>
                  </a:moveTo>
                  <a:cubicBezTo>
                    <a:pt x="453368" y="0"/>
                    <a:pt x="0" y="181951"/>
                    <a:pt x="0" y="406400"/>
                  </a:cubicBezTo>
                  <a:cubicBezTo>
                    <a:pt x="0" y="630849"/>
                    <a:pt x="453368" y="812800"/>
                    <a:pt x="1012626" y="812800"/>
                  </a:cubicBezTo>
                  <a:cubicBezTo>
                    <a:pt x="1571884" y="812800"/>
                    <a:pt x="2025253" y="630849"/>
                    <a:pt x="2025253" y="406400"/>
                  </a:cubicBezTo>
                  <a:cubicBezTo>
                    <a:pt x="2025253" y="181951"/>
                    <a:pt x="1571884" y="0"/>
                    <a:pt x="10126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89867" y="28575"/>
              <a:ext cx="16455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543960" y="6744357"/>
            <a:ext cx="4024009" cy="0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6779402" y="4111856"/>
            <a:ext cx="4729195" cy="1897980"/>
            <a:chOff x="0" y="0"/>
            <a:chExt cx="2025253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25253" cy="812800"/>
            </a:xfrm>
            <a:custGeom>
              <a:avLst/>
              <a:gdLst/>
              <a:ahLst/>
              <a:cxnLst/>
              <a:rect r="r" b="b" t="t" l="l"/>
              <a:pathLst>
                <a:path h="812800" w="2025253">
                  <a:moveTo>
                    <a:pt x="1012626" y="0"/>
                  </a:moveTo>
                  <a:cubicBezTo>
                    <a:pt x="453368" y="0"/>
                    <a:pt x="0" y="181951"/>
                    <a:pt x="0" y="406400"/>
                  </a:cubicBezTo>
                  <a:cubicBezTo>
                    <a:pt x="0" y="630849"/>
                    <a:pt x="453368" y="812800"/>
                    <a:pt x="1012626" y="812800"/>
                  </a:cubicBezTo>
                  <a:cubicBezTo>
                    <a:pt x="1571884" y="812800"/>
                    <a:pt x="2025253" y="630849"/>
                    <a:pt x="2025253" y="406400"/>
                  </a:cubicBezTo>
                  <a:cubicBezTo>
                    <a:pt x="2025253" y="181951"/>
                    <a:pt x="1571884" y="0"/>
                    <a:pt x="10126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89867" y="28575"/>
              <a:ext cx="16455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7131996" y="6744357"/>
            <a:ext cx="4024009" cy="0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12567038" y="4111856"/>
            <a:ext cx="4729195" cy="1897980"/>
            <a:chOff x="0" y="0"/>
            <a:chExt cx="2025253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25253" cy="812800"/>
            </a:xfrm>
            <a:custGeom>
              <a:avLst/>
              <a:gdLst/>
              <a:ahLst/>
              <a:cxnLst/>
              <a:rect r="r" b="b" t="t" l="l"/>
              <a:pathLst>
                <a:path h="812800" w="2025253">
                  <a:moveTo>
                    <a:pt x="1012626" y="0"/>
                  </a:moveTo>
                  <a:cubicBezTo>
                    <a:pt x="453368" y="0"/>
                    <a:pt x="0" y="181951"/>
                    <a:pt x="0" y="406400"/>
                  </a:cubicBezTo>
                  <a:cubicBezTo>
                    <a:pt x="0" y="630849"/>
                    <a:pt x="453368" y="812800"/>
                    <a:pt x="1012626" y="812800"/>
                  </a:cubicBezTo>
                  <a:cubicBezTo>
                    <a:pt x="1571884" y="812800"/>
                    <a:pt x="2025253" y="630849"/>
                    <a:pt x="2025253" y="406400"/>
                  </a:cubicBezTo>
                  <a:cubicBezTo>
                    <a:pt x="2025253" y="181951"/>
                    <a:pt x="1571884" y="0"/>
                    <a:pt x="10126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89867" y="28575"/>
              <a:ext cx="16455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3" id="13"/>
          <p:cNvSpPr/>
          <p:nvPr/>
        </p:nvSpPr>
        <p:spPr>
          <a:xfrm>
            <a:off x="12919631" y="6744357"/>
            <a:ext cx="4024009" cy="0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2244254" y="4281363"/>
            <a:ext cx="2623421" cy="1540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3"/>
              </a:lnSpc>
            </a:pPr>
            <a:r>
              <a:rPr lang="en-US" sz="4395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프로젝트의</a:t>
            </a:r>
          </a:p>
          <a:p>
            <a:pPr algn="ctr">
              <a:lnSpc>
                <a:spcPts val="6153"/>
              </a:lnSpc>
            </a:pPr>
            <a:r>
              <a:rPr lang="en-US" sz="4395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목표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43960" y="7216897"/>
            <a:ext cx="402400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누구나 언제나 어디서나 춤을 춰보자!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832290" y="4632082"/>
            <a:ext cx="2623421" cy="76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3"/>
              </a:lnSpc>
            </a:pPr>
            <a:r>
              <a:rPr lang="en-US" sz="4395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메인 타겟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619925" y="4632082"/>
            <a:ext cx="2623421" cy="76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3"/>
              </a:lnSpc>
            </a:pPr>
            <a:r>
              <a:rPr lang="en-US" sz="4395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핵심 기능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919631" y="7216897"/>
            <a:ext cx="4024009" cy="106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안무 영상을 Step별로 제공을 하여 단계적인 학습 제공</a:t>
            </a:r>
          </a:p>
          <a:p>
            <a:pPr algn="just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모션인식 AI를 활용한 피드백 제공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574301" y="963744"/>
            <a:ext cx="513939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INDEX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25362" y="1457090"/>
            <a:ext cx="3017533" cy="1211035"/>
            <a:chOff x="0" y="0"/>
            <a:chExt cx="202525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25253" cy="812800"/>
            </a:xfrm>
            <a:custGeom>
              <a:avLst/>
              <a:gdLst/>
              <a:ahLst/>
              <a:cxnLst/>
              <a:rect r="r" b="b" t="t" l="l"/>
              <a:pathLst>
                <a:path h="812800" w="2025253">
                  <a:moveTo>
                    <a:pt x="1012626" y="0"/>
                  </a:moveTo>
                  <a:cubicBezTo>
                    <a:pt x="453368" y="0"/>
                    <a:pt x="0" y="181951"/>
                    <a:pt x="0" y="406400"/>
                  </a:cubicBezTo>
                  <a:cubicBezTo>
                    <a:pt x="0" y="630849"/>
                    <a:pt x="453368" y="812800"/>
                    <a:pt x="1012626" y="812800"/>
                  </a:cubicBezTo>
                  <a:cubicBezTo>
                    <a:pt x="1571884" y="812800"/>
                    <a:pt x="2025253" y="630849"/>
                    <a:pt x="2025253" y="406400"/>
                  </a:cubicBezTo>
                  <a:cubicBezTo>
                    <a:pt x="2025253" y="181951"/>
                    <a:pt x="1571884" y="0"/>
                    <a:pt x="10126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89867" y="28575"/>
              <a:ext cx="16455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92069" y="3891866"/>
            <a:ext cx="7417447" cy="4789170"/>
            <a:chOff x="0" y="0"/>
            <a:chExt cx="1149157" cy="741968"/>
          </a:xfrm>
        </p:grpSpPr>
        <p:sp>
          <p:nvSpPr>
            <p:cNvPr name="Freeform 6" id="6"/>
            <p:cNvSpPr/>
            <p:nvPr/>
          </p:nvSpPr>
          <p:spPr>
            <a:xfrm flipH="false" flipV="false" rot="-72435">
              <a:off x="-7689" y="-12023"/>
              <a:ext cx="1164534" cy="766015"/>
            </a:xfrm>
            <a:custGeom>
              <a:avLst/>
              <a:gdLst/>
              <a:ahLst/>
              <a:cxnLst/>
              <a:rect r="r" b="b" t="t" l="l"/>
              <a:pathLst>
                <a:path h="766015" w="1164534">
                  <a:moveTo>
                    <a:pt x="15633" y="0"/>
                  </a:moveTo>
                  <a:lnTo>
                    <a:pt x="1164534" y="24211"/>
                  </a:lnTo>
                  <a:lnTo>
                    <a:pt x="1148902" y="766014"/>
                  </a:lnTo>
                  <a:lnTo>
                    <a:pt x="0" y="741803"/>
                  </a:lnTo>
                  <a:close/>
                </a:path>
              </a:pathLst>
            </a:custGeom>
            <a:blipFill>
              <a:blip r:embed="rId2"/>
              <a:stretch>
                <a:fillRect l="-14491" t="-10692" r="-11679" b="-17102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016158" y="4599166"/>
            <a:ext cx="2386913" cy="1211035"/>
            <a:chOff x="0" y="0"/>
            <a:chExt cx="1602004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02004" cy="812800"/>
            </a:xfrm>
            <a:custGeom>
              <a:avLst/>
              <a:gdLst/>
              <a:ahLst/>
              <a:cxnLst/>
              <a:rect r="r" b="b" t="t" l="l"/>
              <a:pathLst>
                <a:path h="812800" w="1602004">
                  <a:moveTo>
                    <a:pt x="801002" y="0"/>
                  </a:moveTo>
                  <a:cubicBezTo>
                    <a:pt x="358621" y="0"/>
                    <a:pt x="0" y="181951"/>
                    <a:pt x="0" y="406400"/>
                  </a:cubicBezTo>
                  <a:cubicBezTo>
                    <a:pt x="0" y="630849"/>
                    <a:pt x="358621" y="812800"/>
                    <a:pt x="801002" y="812800"/>
                  </a:cubicBezTo>
                  <a:cubicBezTo>
                    <a:pt x="1243383" y="812800"/>
                    <a:pt x="1602004" y="630849"/>
                    <a:pt x="1602004" y="406400"/>
                  </a:cubicBezTo>
                  <a:cubicBezTo>
                    <a:pt x="1602004" y="181951"/>
                    <a:pt x="1243383" y="0"/>
                    <a:pt x="80100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B8A66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150188" y="28575"/>
              <a:ext cx="130162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942178" y="4599166"/>
            <a:ext cx="2386913" cy="1211035"/>
            <a:chOff x="0" y="0"/>
            <a:chExt cx="1602004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602004" cy="812800"/>
            </a:xfrm>
            <a:custGeom>
              <a:avLst/>
              <a:gdLst/>
              <a:ahLst/>
              <a:cxnLst/>
              <a:rect r="r" b="b" t="t" l="l"/>
              <a:pathLst>
                <a:path h="812800" w="1602004">
                  <a:moveTo>
                    <a:pt x="801002" y="0"/>
                  </a:moveTo>
                  <a:cubicBezTo>
                    <a:pt x="358621" y="0"/>
                    <a:pt x="0" y="181951"/>
                    <a:pt x="0" y="406400"/>
                  </a:cubicBezTo>
                  <a:cubicBezTo>
                    <a:pt x="0" y="630849"/>
                    <a:pt x="358621" y="812800"/>
                    <a:pt x="801002" y="812800"/>
                  </a:cubicBezTo>
                  <a:cubicBezTo>
                    <a:pt x="1243383" y="812800"/>
                    <a:pt x="1602004" y="630849"/>
                    <a:pt x="1602004" y="406400"/>
                  </a:cubicBezTo>
                  <a:cubicBezTo>
                    <a:pt x="1602004" y="181951"/>
                    <a:pt x="1243383" y="0"/>
                    <a:pt x="80100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B8A66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50188" y="28575"/>
              <a:ext cx="130162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090137" y="4599166"/>
            <a:ext cx="2386913" cy="1211035"/>
            <a:chOff x="0" y="0"/>
            <a:chExt cx="1602004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02004" cy="812800"/>
            </a:xfrm>
            <a:custGeom>
              <a:avLst/>
              <a:gdLst/>
              <a:ahLst/>
              <a:cxnLst/>
              <a:rect r="r" b="b" t="t" l="l"/>
              <a:pathLst>
                <a:path h="812800" w="1602004">
                  <a:moveTo>
                    <a:pt x="801002" y="0"/>
                  </a:moveTo>
                  <a:cubicBezTo>
                    <a:pt x="358621" y="0"/>
                    <a:pt x="0" y="181951"/>
                    <a:pt x="0" y="406400"/>
                  </a:cubicBezTo>
                  <a:cubicBezTo>
                    <a:pt x="0" y="630849"/>
                    <a:pt x="358621" y="812800"/>
                    <a:pt x="801002" y="812800"/>
                  </a:cubicBezTo>
                  <a:cubicBezTo>
                    <a:pt x="1243383" y="812800"/>
                    <a:pt x="1602004" y="630849"/>
                    <a:pt x="1602004" y="406400"/>
                  </a:cubicBezTo>
                  <a:cubicBezTo>
                    <a:pt x="1602004" y="181951"/>
                    <a:pt x="1243383" y="0"/>
                    <a:pt x="80100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B8A66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150188" y="28575"/>
              <a:ext cx="130162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2372657" y="4925204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경제성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298678" y="4925204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편리성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446637" y="4925204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접근성</a:t>
            </a:r>
          </a:p>
        </p:txBody>
      </p:sp>
      <p:sp>
        <p:nvSpPr>
          <p:cNvPr name="AutoShape 19" id="19"/>
          <p:cNvSpPr/>
          <p:nvPr/>
        </p:nvSpPr>
        <p:spPr>
          <a:xfrm flipV="true">
            <a:off x="10022562" y="6743700"/>
            <a:ext cx="6545695" cy="0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1592069" y="1221576"/>
            <a:ext cx="1380868" cy="1501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87"/>
              </a:lnSpc>
            </a:pPr>
            <a:r>
              <a:rPr lang="en-US" sz="8705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997172" y="1534709"/>
            <a:ext cx="1673913" cy="989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프로젝트의</a:t>
            </a:r>
          </a:p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목표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990234" y="7374540"/>
            <a:ext cx="657802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언제 어디서나 즐겁고 편하게 춤 연습을 할 수 있는 서비스</a:t>
            </a:r>
          </a:p>
        </p:txBody>
      </p:sp>
      <p:sp>
        <p:nvSpPr>
          <p:cNvPr name="AutoShape 23" id="23"/>
          <p:cNvSpPr/>
          <p:nvPr/>
        </p:nvSpPr>
        <p:spPr>
          <a:xfrm flipV="true">
            <a:off x="6699279" y="1548490"/>
            <a:ext cx="0" cy="1028235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4" id="24"/>
          <p:cNvSpPr txBox="true"/>
          <p:nvPr/>
        </p:nvSpPr>
        <p:spPr>
          <a:xfrm rot="0">
            <a:off x="7007299" y="1771634"/>
            <a:ext cx="3629321" cy="515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9"/>
              </a:lnSpc>
            </a:pPr>
            <a:r>
              <a:rPr lang="en-US" sz="2963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프로젝트의 목표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25362" y="1457090"/>
            <a:ext cx="3017533" cy="1211035"/>
            <a:chOff x="0" y="0"/>
            <a:chExt cx="202525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25253" cy="812800"/>
            </a:xfrm>
            <a:custGeom>
              <a:avLst/>
              <a:gdLst/>
              <a:ahLst/>
              <a:cxnLst/>
              <a:rect r="r" b="b" t="t" l="l"/>
              <a:pathLst>
                <a:path h="812800" w="2025253">
                  <a:moveTo>
                    <a:pt x="1012626" y="0"/>
                  </a:moveTo>
                  <a:cubicBezTo>
                    <a:pt x="453368" y="0"/>
                    <a:pt x="0" y="181951"/>
                    <a:pt x="0" y="406400"/>
                  </a:cubicBezTo>
                  <a:cubicBezTo>
                    <a:pt x="0" y="630849"/>
                    <a:pt x="453368" y="812800"/>
                    <a:pt x="1012626" y="812800"/>
                  </a:cubicBezTo>
                  <a:cubicBezTo>
                    <a:pt x="1571884" y="812800"/>
                    <a:pt x="2025253" y="630849"/>
                    <a:pt x="2025253" y="406400"/>
                  </a:cubicBezTo>
                  <a:cubicBezTo>
                    <a:pt x="2025253" y="181951"/>
                    <a:pt x="1571884" y="0"/>
                    <a:pt x="10126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89867" y="28575"/>
              <a:ext cx="16455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6699279" y="1548490"/>
            <a:ext cx="0" cy="1028235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0790979" y="5883758"/>
            <a:ext cx="4819212" cy="0"/>
          </a:xfrm>
          <a:prstGeom prst="line">
            <a:avLst/>
          </a:prstGeom>
          <a:ln cap="flat" w="19050">
            <a:solidFill>
              <a:srgbClr val="79563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6541039" y="3968212"/>
            <a:ext cx="3487940" cy="348794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5292" t="-88867" r="-19016" b="-12344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3439808" y="3968212"/>
            <a:ext cx="3487940" cy="348794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19115" t="-56439" r="-11411" b="-39106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091553" y="7887272"/>
            <a:ext cx="2386913" cy="849085"/>
            <a:chOff x="0" y="0"/>
            <a:chExt cx="1602004" cy="56987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02004" cy="569873"/>
            </a:xfrm>
            <a:custGeom>
              <a:avLst/>
              <a:gdLst/>
              <a:ahLst/>
              <a:cxnLst/>
              <a:rect r="r" b="b" t="t" l="l"/>
              <a:pathLst>
                <a:path h="569873" w="1602004">
                  <a:moveTo>
                    <a:pt x="801002" y="0"/>
                  </a:moveTo>
                  <a:cubicBezTo>
                    <a:pt x="358621" y="0"/>
                    <a:pt x="0" y="127570"/>
                    <a:pt x="0" y="284937"/>
                  </a:cubicBezTo>
                  <a:cubicBezTo>
                    <a:pt x="0" y="442303"/>
                    <a:pt x="358621" y="569873"/>
                    <a:pt x="801002" y="569873"/>
                  </a:cubicBezTo>
                  <a:cubicBezTo>
                    <a:pt x="1243383" y="569873"/>
                    <a:pt x="1602004" y="442303"/>
                    <a:pt x="1602004" y="284937"/>
                  </a:cubicBezTo>
                  <a:cubicBezTo>
                    <a:pt x="1602004" y="127570"/>
                    <a:pt x="1243383" y="0"/>
                    <a:pt x="80100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B8A66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150188" y="5801"/>
              <a:ext cx="1301628" cy="5106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7448053" y="8032335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1인 댄스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942235" y="6026633"/>
            <a:ext cx="4230263" cy="408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6"/>
              </a:lnSpc>
            </a:pPr>
            <a:r>
              <a:rPr lang="en-US" sz="23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춤을 연습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3990322" y="7887272"/>
            <a:ext cx="2386913" cy="849085"/>
            <a:chOff x="0" y="0"/>
            <a:chExt cx="1602004" cy="56987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02004" cy="569873"/>
            </a:xfrm>
            <a:custGeom>
              <a:avLst/>
              <a:gdLst/>
              <a:ahLst/>
              <a:cxnLst/>
              <a:rect r="r" b="b" t="t" l="l"/>
              <a:pathLst>
                <a:path h="569873" w="1602004">
                  <a:moveTo>
                    <a:pt x="801002" y="0"/>
                  </a:moveTo>
                  <a:cubicBezTo>
                    <a:pt x="358621" y="0"/>
                    <a:pt x="0" y="127570"/>
                    <a:pt x="0" y="284937"/>
                  </a:cubicBezTo>
                  <a:cubicBezTo>
                    <a:pt x="0" y="442303"/>
                    <a:pt x="358621" y="569873"/>
                    <a:pt x="801002" y="569873"/>
                  </a:cubicBezTo>
                  <a:cubicBezTo>
                    <a:pt x="1243383" y="569873"/>
                    <a:pt x="1602004" y="442303"/>
                    <a:pt x="1602004" y="284937"/>
                  </a:cubicBezTo>
                  <a:cubicBezTo>
                    <a:pt x="1602004" y="127570"/>
                    <a:pt x="1243383" y="0"/>
                    <a:pt x="80100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B8A66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150188" y="5801"/>
              <a:ext cx="1301628" cy="5106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4346822" y="8032335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초급자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92069" y="1221576"/>
            <a:ext cx="1380868" cy="1501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87"/>
              </a:lnSpc>
            </a:pPr>
            <a:r>
              <a:rPr lang="en-US" sz="8705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02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997172" y="1771634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메인 타겟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942235" y="4935538"/>
            <a:ext cx="541280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다른 사람이 봐도 어떤 춤인지 알 수 있도록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051704" y="1771634"/>
            <a:ext cx="3629321" cy="515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9"/>
              </a:lnSpc>
            </a:pPr>
            <a:r>
              <a:rPr lang="en-US" sz="2963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메인 타겟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942235" y="5329263"/>
            <a:ext cx="5412808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혼자서 추는 춤도 어색하지 않도록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6699279" y="1548490"/>
            <a:ext cx="0" cy="1028235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9085317" y="3191279"/>
            <a:ext cx="8173983" cy="6039260"/>
          </a:xfrm>
          <a:custGeom>
            <a:avLst/>
            <a:gdLst/>
            <a:ahLst/>
            <a:cxnLst/>
            <a:rect r="r" b="b" t="t" l="l"/>
            <a:pathLst>
              <a:path h="6039260" w="8173983">
                <a:moveTo>
                  <a:pt x="0" y="0"/>
                </a:moveTo>
                <a:lnTo>
                  <a:pt x="8173983" y="0"/>
                </a:lnTo>
                <a:lnTo>
                  <a:pt x="8173983" y="6039260"/>
                </a:lnTo>
                <a:lnTo>
                  <a:pt x="0" y="60392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92069" y="1221576"/>
            <a:ext cx="1380868" cy="1501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87"/>
              </a:lnSpc>
            </a:pPr>
            <a:r>
              <a:rPr lang="en-US" sz="8705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03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61229" y="1771634"/>
            <a:ext cx="3629321" cy="515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9"/>
              </a:lnSpc>
            </a:pPr>
            <a:r>
              <a:rPr lang="en-US" sz="2963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가이드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92069" y="2962679"/>
            <a:ext cx="6668045" cy="1990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08"/>
              </a:lnSpc>
            </a:pPr>
            <a:r>
              <a:rPr lang="en-US" sz="28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카메라 설정법 제공</a:t>
            </a:r>
          </a:p>
          <a:p>
            <a:pPr algn="just" marL="497521" indent="-248761" lvl="1">
              <a:lnSpc>
                <a:spcPts val="3226"/>
              </a:lnSpc>
              <a:buFont typeface="Arial"/>
              <a:buChar char="•"/>
            </a:pPr>
            <a:r>
              <a:rPr lang="en-US" sz="23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일반적인 상반신만 나오거나 신체의 일부만 나오면 탐지가 되지 않게 특정 부위가 전부 나와야 카메라 설정 완료 후 서비스 제공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2069" y="5191250"/>
            <a:ext cx="7227592" cy="1171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08"/>
              </a:lnSpc>
            </a:pPr>
            <a:r>
              <a:rPr lang="en-US" sz="28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주의 사항 제공</a:t>
            </a:r>
          </a:p>
          <a:p>
            <a:pPr algn="just" marL="497521" indent="-248761" lvl="1">
              <a:lnSpc>
                <a:spcPts val="3226"/>
              </a:lnSpc>
              <a:buFont typeface="Arial"/>
              <a:buChar char="•"/>
            </a:pPr>
            <a:r>
              <a:rPr lang="en-US" sz="23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주변 사물과 충돌하지 않게 주의하세요.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3325362" y="1457090"/>
            <a:ext cx="3017533" cy="1211035"/>
            <a:chOff x="0" y="0"/>
            <a:chExt cx="2025253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25253" cy="812800"/>
            </a:xfrm>
            <a:custGeom>
              <a:avLst/>
              <a:gdLst/>
              <a:ahLst/>
              <a:cxnLst/>
              <a:rect r="r" b="b" t="t" l="l"/>
              <a:pathLst>
                <a:path h="812800" w="2025253">
                  <a:moveTo>
                    <a:pt x="1012626" y="0"/>
                  </a:moveTo>
                  <a:cubicBezTo>
                    <a:pt x="453368" y="0"/>
                    <a:pt x="0" y="181951"/>
                    <a:pt x="0" y="406400"/>
                  </a:cubicBezTo>
                  <a:cubicBezTo>
                    <a:pt x="0" y="630849"/>
                    <a:pt x="453368" y="812800"/>
                    <a:pt x="1012626" y="812800"/>
                  </a:cubicBezTo>
                  <a:cubicBezTo>
                    <a:pt x="1571884" y="812800"/>
                    <a:pt x="2025253" y="630849"/>
                    <a:pt x="2025253" y="406400"/>
                  </a:cubicBezTo>
                  <a:cubicBezTo>
                    <a:pt x="2025253" y="181951"/>
                    <a:pt x="1571884" y="0"/>
                    <a:pt x="10126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89867" y="28575"/>
              <a:ext cx="16455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3997172" y="1771634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핵심 기능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6699279" y="1548490"/>
            <a:ext cx="0" cy="1028235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592069" y="1221576"/>
            <a:ext cx="1380868" cy="1501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87"/>
              </a:lnSpc>
            </a:pPr>
            <a:r>
              <a:rPr lang="en-US" sz="8705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03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007299" y="1771634"/>
            <a:ext cx="3629321" cy="515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9"/>
              </a:lnSpc>
            </a:pPr>
            <a:r>
              <a:rPr lang="en-US" sz="2963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모션인식 AI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92069" y="2962679"/>
            <a:ext cx="7229890" cy="2497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08"/>
              </a:lnSpc>
            </a:pPr>
            <a:r>
              <a:rPr lang="en-US" sz="28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모션인식 컨트롤</a:t>
            </a:r>
          </a:p>
          <a:p>
            <a:pPr algn="just" marL="519110" indent="-259555" lvl="1">
              <a:lnSpc>
                <a:spcPts val="4808"/>
              </a:lnSpc>
              <a:buFont typeface="Arial"/>
              <a:buChar char="•"/>
            </a:pPr>
            <a:r>
              <a:rPr lang="en-US" sz="24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재생 : 양팔을 들어올린 것을 인식하여 영상을 재생한다.</a:t>
            </a:r>
          </a:p>
          <a:p>
            <a:pPr algn="just" marL="519110" indent="-259555" lvl="1">
              <a:lnSpc>
                <a:spcPts val="4808"/>
              </a:lnSpc>
              <a:buFont typeface="Arial"/>
              <a:buChar char="•"/>
            </a:pPr>
            <a:r>
              <a:rPr lang="en-US" sz="24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다음 Step으로 넘어가기 : 오른쪽팔만 들어올린다.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3325362" y="1457090"/>
            <a:ext cx="3017533" cy="1211035"/>
            <a:chOff x="0" y="0"/>
            <a:chExt cx="2025253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25253" cy="812800"/>
            </a:xfrm>
            <a:custGeom>
              <a:avLst/>
              <a:gdLst/>
              <a:ahLst/>
              <a:cxnLst/>
              <a:rect r="r" b="b" t="t" l="l"/>
              <a:pathLst>
                <a:path h="812800" w="2025253">
                  <a:moveTo>
                    <a:pt x="1012626" y="0"/>
                  </a:moveTo>
                  <a:cubicBezTo>
                    <a:pt x="453368" y="0"/>
                    <a:pt x="0" y="181951"/>
                    <a:pt x="0" y="406400"/>
                  </a:cubicBezTo>
                  <a:cubicBezTo>
                    <a:pt x="0" y="630849"/>
                    <a:pt x="453368" y="812800"/>
                    <a:pt x="1012626" y="812800"/>
                  </a:cubicBezTo>
                  <a:cubicBezTo>
                    <a:pt x="1571884" y="812800"/>
                    <a:pt x="2025253" y="630849"/>
                    <a:pt x="2025253" y="406400"/>
                  </a:cubicBezTo>
                  <a:cubicBezTo>
                    <a:pt x="2025253" y="181951"/>
                    <a:pt x="1571884" y="0"/>
                    <a:pt x="10126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89867" y="28575"/>
              <a:ext cx="16455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3997172" y="1771634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핵심 기능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92069" y="5698448"/>
            <a:ext cx="7229890" cy="1888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08"/>
              </a:lnSpc>
            </a:pPr>
            <a:r>
              <a:rPr lang="en-US" sz="28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안무 영상 모션인식</a:t>
            </a:r>
          </a:p>
          <a:p>
            <a:pPr algn="just" marL="519110" indent="-259555" lvl="1">
              <a:lnSpc>
                <a:spcPts val="4808"/>
              </a:lnSpc>
              <a:buFont typeface="Arial"/>
              <a:buChar char="•"/>
            </a:pPr>
            <a:r>
              <a:rPr lang="en-US" sz="2404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사용자의 카메라에 인식된 스켈레톤을 안무 영상과 비교하여 일치도 분석 및 피드백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9872344" y="3470637"/>
            <a:ext cx="7084073" cy="5451979"/>
          </a:xfrm>
          <a:custGeom>
            <a:avLst/>
            <a:gdLst/>
            <a:ahLst/>
            <a:cxnLst/>
            <a:rect r="r" b="b" t="t" l="l"/>
            <a:pathLst>
              <a:path h="5451979" w="7084073">
                <a:moveTo>
                  <a:pt x="0" y="0"/>
                </a:moveTo>
                <a:lnTo>
                  <a:pt x="7084073" y="0"/>
                </a:lnTo>
                <a:lnTo>
                  <a:pt x="7084073" y="5451980"/>
                </a:lnTo>
                <a:lnTo>
                  <a:pt x="0" y="5451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093" t="-13558" r="-59275" b="-25673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6699279" y="1548490"/>
            <a:ext cx="0" cy="1028235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3325362" y="1457090"/>
            <a:ext cx="3017533" cy="1211035"/>
            <a:chOff x="0" y="0"/>
            <a:chExt cx="2025253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25253" cy="812800"/>
            </a:xfrm>
            <a:custGeom>
              <a:avLst/>
              <a:gdLst/>
              <a:ahLst/>
              <a:cxnLst/>
              <a:rect r="r" b="b" t="t" l="l"/>
              <a:pathLst>
                <a:path h="812800" w="2025253">
                  <a:moveTo>
                    <a:pt x="1012626" y="0"/>
                  </a:moveTo>
                  <a:cubicBezTo>
                    <a:pt x="453368" y="0"/>
                    <a:pt x="0" y="181951"/>
                    <a:pt x="0" y="406400"/>
                  </a:cubicBezTo>
                  <a:cubicBezTo>
                    <a:pt x="0" y="630849"/>
                    <a:pt x="453368" y="812800"/>
                    <a:pt x="1012626" y="812800"/>
                  </a:cubicBezTo>
                  <a:cubicBezTo>
                    <a:pt x="1571884" y="812800"/>
                    <a:pt x="2025253" y="630849"/>
                    <a:pt x="2025253" y="406400"/>
                  </a:cubicBezTo>
                  <a:cubicBezTo>
                    <a:pt x="2025253" y="181951"/>
                    <a:pt x="1571884" y="0"/>
                    <a:pt x="10126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89867" y="28575"/>
              <a:ext cx="16455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5400000">
            <a:off x="6071644" y="191592"/>
            <a:ext cx="6320426" cy="11812990"/>
          </a:xfrm>
          <a:custGeom>
            <a:avLst/>
            <a:gdLst/>
            <a:ahLst/>
            <a:cxnLst/>
            <a:rect r="r" b="b" t="t" l="l"/>
            <a:pathLst>
              <a:path h="11812990" w="6320426">
                <a:moveTo>
                  <a:pt x="0" y="0"/>
                </a:moveTo>
                <a:lnTo>
                  <a:pt x="6320426" y="0"/>
                </a:lnTo>
                <a:lnTo>
                  <a:pt x="6320426" y="11812990"/>
                </a:lnTo>
                <a:lnTo>
                  <a:pt x="0" y="11812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686" t="0" r="-3404" b="-2368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92069" y="1221576"/>
            <a:ext cx="1380868" cy="1501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87"/>
              </a:lnSpc>
            </a:pPr>
            <a:r>
              <a:rPr lang="en-US" sz="8705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03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007299" y="1771634"/>
            <a:ext cx="3629321" cy="515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9"/>
              </a:lnSpc>
            </a:pPr>
            <a:r>
              <a:rPr lang="en-US" sz="2963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춤 연습 화면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97172" y="1771634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핵심 기능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25362" y="1457090"/>
            <a:ext cx="3017533" cy="1211035"/>
            <a:chOff x="0" y="0"/>
            <a:chExt cx="202525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25253" cy="812800"/>
            </a:xfrm>
            <a:custGeom>
              <a:avLst/>
              <a:gdLst/>
              <a:ahLst/>
              <a:cxnLst/>
              <a:rect r="r" b="b" t="t" l="l"/>
              <a:pathLst>
                <a:path h="812800" w="2025253">
                  <a:moveTo>
                    <a:pt x="1012626" y="0"/>
                  </a:moveTo>
                  <a:cubicBezTo>
                    <a:pt x="453368" y="0"/>
                    <a:pt x="0" y="181951"/>
                    <a:pt x="0" y="406400"/>
                  </a:cubicBezTo>
                  <a:cubicBezTo>
                    <a:pt x="0" y="630849"/>
                    <a:pt x="453368" y="812800"/>
                    <a:pt x="1012626" y="812800"/>
                  </a:cubicBezTo>
                  <a:cubicBezTo>
                    <a:pt x="1571884" y="812800"/>
                    <a:pt x="2025253" y="630849"/>
                    <a:pt x="2025253" y="406400"/>
                  </a:cubicBezTo>
                  <a:cubicBezTo>
                    <a:pt x="2025253" y="181951"/>
                    <a:pt x="1571884" y="0"/>
                    <a:pt x="10126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89867" y="28575"/>
              <a:ext cx="16455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6699279" y="1548490"/>
            <a:ext cx="0" cy="1028235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253737" y="3743757"/>
            <a:ext cx="13780526" cy="3067432"/>
            <a:chOff x="0" y="0"/>
            <a:chExt cx="3333311" cy="74196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33312" cy="741968"/>
            </a:xfrm>
            <a:custGeom>
              <a:avLst/>
              <a:gdLst/>
              <a:ahLst/>
              <a:cxnLst/>
              <a:rect r="r" b="b" t="t" l="l"/>
              <a:pathLst>
                <a:path h="741968" w="3333312">
                  <a:moveTo>
                    <a:pt x="0" y="0"/>
                  </a:moveTo>
                  <a:lnTo>
                    <a:pt x="3333312" y="0"/>
                  </a:lnTo>
                  <a:lnTo>
                    <a:pt x="3333312" y="741968"/>
                  </a:lnTo>
                  <a:lnTo>
                    <a:pt x="0" y="741968"/>
                  </a:lnTo>
                  <a:close/>
                </a:path>
              </a:pathLst>
            </a:custGeom>
            <a:blipFill>
              <a:blip r:embed="rId2"/>
              <a:stretch>
                <a:fillRect l="0" t="-162382" r="0" b="-36932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592069" y="1221576"/>
            <a:ext cx="1380868" cy="1501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87"/>
              </a:lnSpc>
            </a:pPr>
            <a:r>
              <a:rPr lang="en-US" sz="8705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97172" y="1771634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핵심 기능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007299" y="1771634"/>
            <a:ext cx="1941138" cy="515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9"/>
              </a:lnSpc>
            </a:pPr>
            <a:r>
              <a:rPr lang="en-US" sz="2963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피드백 제공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713221" y="7527999"/>
            <a:ext cx="10861557" cy="1227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6"/>
              </a:lnSpc>
            </a:pPr>
            <a:r>
              <a:rPr lang="en-US" sz="23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일치도를 기준으로 피드백 구간 제공</a:t>
            </a:r>
          </a:p>
          <a:p>
            <a:pPr algn="ctr">
              <a:lnSpc>
                <a:spcPts val="3226"/>
              </a:lnSpc>
            </a:pPr>
            <a:r>
              <a:rPr lang="en-US" sz="23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가장 일치도가 낮은 부위를 설명</a:t>
            </a:r>
          </a:p>
          <a:p>
            <a:pPr algn="ctr">
              <a:lnSpc>
                <a:spcPts val="3226"/>
              </a:lnSpc>
            </a:pPr>
            <a:r>
              <a:rPr lang="en-US" sz="23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피드백 구간 영상 확인 기능 제공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25362" y="1457090"/>
            <a:ext cx="3017533" cy="1211035"/>
            <a:chOff x="0" y="0"/>
            <a:chExt cx="2025253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25253" cy="812800"/>
            </a:xfrm>
            <a:custGeom>
              <a:avLst/>
              <a:gdLst/>
              <a:ahLst/>
              <a:cxnLst/>
              <a:rect r="r" b="b" t="t" l="l"/>
              <a:pathLst>
                <a:path h="812800" w="2025253">
                  <a:moveTo>
                    <a:pt x="1012626" y="0"/>
                  </a:moveTo>
                  <a:cubicBezTo>
                    <a:pt x="453368" y="0"/>
                    <a:pt x="0" y="181951"/>
                    <a:pt x="0" y="406400"/>
                  </a:cubicBezTo>
                  <a:cubicBezTo>
                    <a:pt x="0" y="630849"/>
                    <a:pt x="453368" y="812800"/>
                    <a:pt x="1012626" y="812800"/>
                  </a:cubicBezTo>
                  <a:cubicBezTo>
                    <a:pt x="1571884" y="812800"/>
                    <a:pt x="2025253" y="630849"/>
                    <a:pt x="2025253" y="406400"/>
                  </a:cubicBezTo>
                  <a:cubicBezTo>
                    <a:pt x="2025253" y="181951"/>
                    <a:pt x="1571884" y="0"/>
                    <a:pt x="10126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89867" y="28575"/>
              <a:ext cx="1645518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6699279" y="1548490"/>
            <a:ext cx="0" cy="1028235"/>
          </a:xfrm>
          <a:prstGeom prst="line">
            <a:avLst/>
          </a:prstGeom>
          <a:ln cap="flat" w="19050">
            <a:solidFill>
              <a:srgbClr val="AB8A6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779481" y="3204110"/>
            <a:ext cx="2386913" cy="849085"/>
            <a:chOff x="0" y="0"/>
            <a:chExt cx="1602004" cy="56987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02004" cy="569873"/>
            </a:xfrm>
            <a:custGeom>
              <a:avLst/>
              <a:gdLst/>
              <a:ahLst/>
              <a:cxnLst/>
              <a:rect r="r" b="b" t="t" l="l"/>
              <a:pathLst>
                <a:path h="569873" w="1602004">
                  <a:moveTo>
                    <a:pt x="801002" y="0"/>
                  </a:moveTo>
                  <a:cubicBezTo>
                    <a:pt x="358621" y="0"/>
                    <a:pt x="0" y="127570"/>
                    <a:pt x="0" y="284937"/>
                  </a:cubicBezTo>
                  <a:cubicBezTo>
                    <a:pt x="0" y="442303"/>
                    <a:pt x="358621" y="569873"/>
                    <a:pt x="801002" y="569873"/>
                  </a:cubicBezTo>
                  <a:cubicBezTo>
                    <a:pt x="1243383" y="569873"/>
                    <a:pt x="1602004" y="442303"/>
                    <a:pt x="1602004" y="284937"/>
                  </a:cubicBezTo>
                  <a:cubicBezTo>
                    <a:pt x="1602004" y="127570"/>
                    <a:pt x="1243383" y="0"/>
                    <a:pt x="80100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B8A66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150188" y="5801"/>
              <a:ext cx="1301628" cy="5106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79481" y="6713717"/>
            <a:ext cx="2386913" cy="849085"/>
            <a:chOff x="0" y="0"/>
            <a:chExt cx="1602004" cy="56987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02004" cy="569873"/>
            </a:xfrm>
            <a:custGeom>
              <a:avLst/>
              <a:gdLst/>
              <a:ahLst/>
              <a:cxnLst/>
              <a:rect r="r" b="b" t="t" l="l"/>
              <a:pathLst>
                <a:path h="569873" w="1602004">
                  <a:moveTo>
                    <a:pt x="801002" y="0"/>
                  </a:moveTo>
                  <a:cubicBezTo>
                    <a:pt x="358621" y="0"/>
                    <a:pt x="0" y="127570"/>
                    <a:pt x="0" y="284937"/>
                  </a:cubicBezTo>
                  <a:cubicBezTo>
                    <a:pt x="0" y="442303"/>
                    <a:pt x="358621" y="569873"/>
                    <a:pt x="801002" y="569873"/>
                  </a:cubicBezTo>
                  <a:cubicBezTo>
                    <a:pt x="1243383" y="569873"/>
                    <a:pt x="1602004" y="442303"/>
                    <a:pt x="1602004" y="284937"/>
                  </a:cubicBezTo>
                  <a:cubicBezTo>
                    <a:pt x="1602004" y="127570"/>
                    <a:pt x="1243383" y="0"/>
                    <a:pt x="80100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B8A66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50188" y="5801"/>
              <a:ext cx="1301628" cy="5106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467590" y="3194719"/>
            <a:ext cx="2386913" cy="849085"/>
            <a:chOff x="0" y="0"/>
            <a:chExt cx="1602004" cy="56987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02004" cy="569873"/>
            </a:xfrm>
            <a:custGeom>
              <a:avLst/>
              <a:gdLst/>
              <a:ahLst/>
              <a:cxnLst/>
              <a:rect r="r" b="b" t="t" l="l"/>
              <a:pathLst>
                <a:path h="569873" w="1602004">
                  <a:moveTo>
                    <a:pt x="801002" y="0"/>
                  </a:moveTo>
                  <a:cubicBezTo>
                    <a:pt x="358621" y="0"/>
                    <a:pt x="0" y="127570"/>
                    <a:pt x="0" y="284937"/>
                  </a:cubicBezTo>
                  <a:cubicBezTo>
                    <a:pt x="0" y="442303"/>
                    <a:pt x="358621" y="569873"/>
                    <a:pt x="801002" y="569873"/>
                  </a:cubicBezTo>
                  <a:cubicBezTo>
                    <a:pt x="1243383" y="569873"/>
                    <a:pt x="1602004" y="442303"/>
                    <a:pt x="1602004" y="284937"/>
                  </a:cubicBezTo>
                  <a:cubicBezTo>
                    <a:pt x="1602004" y="127570"/>
                    <a:pt x="1243383" y="0"/>
                    <a:pt x="80100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B8A66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50188" y="5801"/>
              <a:ext cx="1301628" cy="5106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144000" y="3033615"/>
            <a:ext cx="8115300" cy="3117420"/>
            <a:chOff x="0" y="0"/>
            <a:chExt cx="2137363" cy="82104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137363" cy="821049"/>
            </a:xfrm>
            <a:custGeom>
              <a:avLst/>
              <a:gdLst/>
              <a:ahLst/>
              <a:cxnLst/>
              <a:rect r="r" b="b" t="t" l="l"/>
              <a:pathLst>
                <a:path h="821049" w="2137363">
                  <a:moveTo>
                    <a:pt x="48654" y="0"/>
                  </a:moveTo>
                  <a:lnTo>
                    <a:pt x="2088710" y="0"/>
                  </a:lnTo>
                  <a:cubicBezTo>
                    <a:pt x="2115580" y="0"/>
                    <a:pt x="2137363" y="21783"/>
                    <a:pt x="2137363" y="48654"/>
                  </a:cubicBezTo>
                  <a:lnTo>
                    <a:pt x="2137363" y="772395"/>
                  </a:lnTo>
                  <a:cubicBezTo>
                    <a:pt x="2137363" y="799266"/>
                    <a:pt x="2115580" y="821049"/>
                    <a:pt x="2088710" y="821049"/>
                  </a:cubicBezTo>
                  <a:lnTo>
                    <a:pt x="48654" y="821049"/>
                  </a:lnTo>
                  <a:cubicBezTo>
                    <a:pt x="21783" y="821049"/>
                    <a:pt x="0" y="799266"/>
                    <a:pt x="0" y="772395"/>
                  </a:cubicBezTo>
                  <a:lnTo>
                    <a:pt x="0" y="48654"/>
                  </a:lnTo>
                  <a:cubicBezTo>
                    <a:pt x="0" y="21783"/>
                    <a:pt x="21783" y="0"/>
                    <a:pt x="4865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rnd">
              <a:solidFill>
                <a:srgbClr val="FF3131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2137363" cy="8686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9404122" y="7417860"/>
            <a:ext cx="7595055" cy="1813505"/>
          </a:xfrm>
          <a:custGeom>
            <a:avLst/>
            <a:gdLst/>
            <a:ahLst/>
            <a:cxnLst/>
            <a:rect r="r" b="b" t="t" l="l"/>
            <a:pathLst>
              <a:path h="1813505" w="7595055">
                <a:moveTo>
                  <a:pt x="0" y="0"/>
                </a:moveTo>
                <a:lnTo>
                  <a:pt x="7595056" y="0"/>
                </a:lnTo>
                <a:lnTo>
                  <a:pt x="7595056" y="1813505"/>
                </a:lnTo>
                <a:lnTo>
                  <a:pt x="0" y="18135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92069" y="1221576"/>
            <a:ext cx="1380868" cy="1501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87"/>
              </a:lnSpc>
            </a:pPr>
            <a:r>
              <a:rPr lang="en-US" sz="8705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03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493315" y="1838135"/>
            <a:ext cx="2681628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AB8A66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테스트 결과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007299" y="1854645"/>
            <a:ext cx="362932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스텝 분할 결과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916408" y="4227715"/>
            <a:ext cx="7227592" cy="408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6"/>
              </a:lnSpc>
            </a:pPr>
            <a:r>
              <a:rPr lang="en-US" sz="23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자르는 기준 : 조용한 구간을 찾아 그 부분을 기점으로 편집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916408" y="4802367"/>
            <a:ext cx="6853653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오류 : 노래가 끊임없이 조용한 구간이 없는 아이돌 노래 같은 것들은 자른 영상의 길이가 2분까지도 생성이 되는 상황 발생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135981" y="3349173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오디오별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916408" y="7737322"/>
            <a:ext cx="7227592" cy="408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6"/>
              </a:lnSpc>
            </a:pPr>
            <a:r>
              <a:rPr lang="en-US" sz="23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자르는 기준 : 32박자를 기준으로 편집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135981" y="6858780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32박자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604517" y="4218324"/>
            <a:ext cx="7335197" cy="408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6"/>
              </a:lnSpc>
            </a:pPr>
            <a:r>
              <a:rPr lang="en-US" sz="23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자르는 기준 : 안무가 크게 변하는 시점의 프레임을 찾아 편집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824090" y="3339782"/>
            <a:ext cx="1673913" cy="492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</a:pPr>
            <a:r>
              <a:rPr lang="en-US" sz="2804">
                <a:solidFill>
                  <a:srgbClr val="795635"/>
                </a:solidFill>
                <a:latin typeface="TDTD고딕 Bold"/>
                <a:ea typeface="TDTD고딕 Bold"/>
                <a:cs typeface="TDTD고딕 Bold"/>
                <a:sym typeface="TDTD고딕 Bold"/>
              </a:rPr>
              <a:t>프레임별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604517" y="4756819"/>
            <a:ext cx="685365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오류 : 안무가 살짝 이어지지 않는 느낌이 있음.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604517" y="5248944"/>
            <a:ext cx="6853653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해결 방안 : 앞에서 자른 영상의 뒷부분 2초를 다음 영상의 앞부분에 복제해서 붙이는 방안으로 어느정도 안무가 끊기는 현상 해소.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916408" y="8307440"/>
            <a:ext cx="6853653" cy="106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795635"/>
                </a:solidFill>
                <a:latin typeface="TDTD고딕"/>
                <a:ea typeface="TDTD고딕"/>
                <a:cs typeface="TDTD고딕"/>
                <a:sym typeface="TDTD고딕"/>
              </a:rPr>
              <a:t>오류 : 노래를 분석을 하고 그 분석 결과를 영상에 입히려고 할때 혹은 영상의 오디오를 분석을 해서 할 때 노래의 시작과 동영상의 시작이 다를 수가 있음.</a:t>
            </a:r>
          </a:p>
        </p:txBody>
      </p:sp>
      <p:sp>
        <p:nvSpPr>
          <p:cNvPr name="AutoShape 32" id="32"/>
          <p:cNvSpPr/>
          <p:nvPr/>
        </p:nvSpPr>
        <p:spPr>
          <a:xfrm>
            <a:off x="13201650" y="6151035"/>
            <a:ext cx="0" cy="1266825"/>
          </a:xfrm>
          <a:prstGeom prst="line">
            <a:avLst/>
          </a:prstGeom>
          <a:ln cap="flat" w="762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DAGLvR6EWks</dc:identifier>
  <dcterms:modified xsi:type="dcterms:W3CDTF">2011-08-01T06:04:30Z</dcterms:modified>
  <cp:revision>1</cp:revision>
  <dc:title>DanStep</dc:title>
</cp:coreProperties>
</file>

<file path=docProps/thumbnail.jpeg>
</file>